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Arvo" panose="020B0604020202020204" charset="0"/>
      <p:regular r:id="rId18"/>
      <p:bold r:id="rId19"/>
      <p:italic r:id="rId20"/>
      <p:boldItalic r:id="rId21"/>
    </p:embeddedFont>
    <p:embeddedFont>
      <p:font typeface="Bodoni" panose="020B0604020202020204" charset="0"/>
      <p:regular r:id="rId22"/>
      <p:bold r:id="rId23"/>
      <p:italic r:id="rId24"/>
      <p:boldItalic r:id="rId25"/>
    </p:embeddedFont>
    <p:embeddedFont>
      <p:font typeface="Hind" panose="020B0604020202020204" charset="0"/>
      <p:regular r:id="rId26"/>
      <p:bold r:id="rId27"/>
    </p:embeddedFont>
    <p:embeddedFont>
      <p:font typeface="Hind Light" panose="020B0604020202020204" charset="0"/>
      <p:regular r:id="rId28"/>
      <p:bold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  <p:embeddedFont>
      <p:font typeface="Ubuntu" panose="020B0604020202020204" charset="0"/>
      <p:regular r:id="rId34"/>
      <p:bold r:id="rId35"/>
      <p:italic r:id="rId36"/>
      <p:boldItalic r:id="rId37"/>
    </p:embeddedFont>
    <p:embeddedFont>
      <p:font typeface="Ubuntu Light" panose="020B0604020202020204" charset="0"/>
      <p:regular r:id="rId38"/>
      <p:bold r:id="rId39"/>
      <p:italic r:id="rId40"/>
      <p:boldItalic r:id="rId41"/>
    </p:embeddedFont>
    <p:embeddedFont>
      <p:font typeface="Verdana" panose="020B060403050404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3053">
          <p15:clr>
            <a:srgbClr val="A4A3A4"/>
          </p15:clr>
        </p15:guide>
        <p15:guide id="3" orient="horz" pos="28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>
        <p:guide orient="horz"/>
        <p:guide orient="horz" pos="3053"/>
        <p:guide orient="horz" pos="287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2.fntdata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font" Target="fonts/font2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font" Target="fonts/font27.fntdata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font" Target="fonts/font26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presProps" Target="presProps.xml"/><Relationship Id="rId20" Type="http://schemas.openxmlformats.org/officeDocument/2006/relationships/font" Target="fonts/font3.fntdata"/><Relationship Id="rId41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42eb61d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42eb61d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712603e29a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712603e29a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this data shows that asians are least likely to fill out the census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81493339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81493339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insert google pledge form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71568c22a3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71568c22a3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442eb61d9d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442eb61d9d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 addition out student leaders created materials to help talk about the census with other students in a fun and engaging way through memes and tik toks.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71568c22a3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71568c22a3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442eb61d9d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442eb61d9d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the counter narratives to asians not filling out the census is for us to engage and encourage our communities to do the census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after this presentation i want you to do the following…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 addition out student leaders created materials to help talk about the census with other students in a fun and engaging way through memes and tik toks.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42eb61d9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442eb61d9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442eb61d9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442eb61d9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highlight how the census benefits college students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put the by law into a different slide (confidentially)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0ec58996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0ec58996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442eb61d9d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442eb61d9d_0_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442eb61d9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442eb61d9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442eb61d9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442eb61d9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442eb61d9d_0_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442eb61d9d_0_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712603e29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712603e29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asians are more fearful to fill out the Census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share the dominant narrative of AAPIs that will likely not fill out the census, prove that asians are extremely concern of how their data/answers will be used against them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" type="title">
  <p:cSld name="TITL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676300" y="321200"/>
            <a:ext cx="4885500" cy="443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10650" y="1856275"/>
            <a:ext cx="6157800" cy="875700"/>
          </a:xfrm>
          <a:prstGeom prst="rect">
            <a:avLst/>
          </a:prstGeom>
          <a:ln w="38100" cap="flat" cmpd="sng">
            <a:solidFill>
              <a:srgbClr val="5353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2 columns slide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9" name="Google Shape;69;p11"/>
          <p:cNvCxnSpPr/>
          <p:nvPr/>
        </p:nvCxnSpPr>
        <p:spPr>
          <a:xfrm>
            <a:off x="4550550" y="1941425"/>
            <a:ext cx="0" cy="19275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1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ctrTitle"/>
          </p:nvPr>
        </p:nvSpPr>
        <p:spPr>
          <a:xfrm>
            <a:off x="1113228" y="1571550"/>
            <a:ext cx="3169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ubTitle" idx="1"/>
          </p:nvPr>
        </p:nvSpPr>
        <p:spPr>
          <a:xfrm>
            <a:off x="1113229" y="2177000"/>
            <a:ext cx="31014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ctrTitle" idx="2"/>
          </p:nvPr>
        </p:nvSpPr>
        <p:spPr>
          <a:xfrm>
            <a:off x="4818378" y="1571550"/>
            <a:ext cx="3169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ubTitle" idx="3"/>
          </p:nvPr>
        </p:nvSpPr>
        <p:spPr>
          <a:xfrm>
            <a:off x="4818379" y="2177000"/>
            <a:ext cx="31014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title" idx="4"/>
          </p:nvPr>
        </p:nvSpPr>
        <p:spPr>
          <a:xfrm>
            <a:off x="-11850" y="927075"/>
            <a:ext cx="91440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2 columns slide 1">
  <p:cSld name="TITLE_AND_TWO_COLUMNS_2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8" name="Google Shape;78;p12"/>
          <p:cNvCxnSpPr/>
          <p:nvPr/>
        </p:nvCxnSpPr>
        <p:spPr>
          <a:xfrm>
            <a:off x="4550550" y="1941425"/>
            <a:ext cx="0" cy="19275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ctrTitle"/>
          </p:nvPr>
        </p:nvSpPr>
        <p:spPr>
          <a:xfrm>
            <a:off x="1113228" y="2151075"/>
            <a:ext cx="3169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ubTitle" idx="1"/>
          </p:nvPr>
        </p:nvSpPr>
        <p:spPr>
          <a:xfrm>
            <a:off x="1147278" y="2756525"/>
            <a:ext cx="31014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ctrTitle" idx="2"/>
          </p:nvPr>
        </p:nvSpPr>
        <p:spPr>
          <a:xfrm>
            <a:off x="4818378" y="2151075"/>
            <a:ext cx="3169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ubTitle" idx="3"/>
          </p:nvPr>
        </p:nvSpPr>
        <p:spPr>
          <a:xfrm>
            <a:off x="4852428" y="2756525"/>
            <a:ext cx="31014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title" idx="4"/>
          </p:nvPr>
        </p:nvSpPr>
        <p:spPr>
          <a:xfrm>
            <a:off x="-11850" y="927075"/>
            <a:ext cx="91440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3 columns slide">
  <p:cSld name="TITLE_AND_TWO_COLUMNS_1"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-11850" y="927075"/>
            <a:ext cx="91440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ctrTitle" idx="2"/>
          </p:nvPr>
        </p:nvSpPr>
        <p:spPr>
          <a:xfrm>
            <a:off x="1105351" y="2062425"/>
            <a:ext cx="2113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1105354" y="2667875"/>
            <a:ext cx="21135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ctrTitle" idx="3"/>
          </p:nvPr>
        </p:nvSpPr>
        <p:spPr>
          <a:xfrm>
            <a:off x="3515251" y="2062425"/>
            <a:ext cx="2113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4"/>
          </p:nvPr>
        </p:nvSpPr>
        <p:spPr>
          <a:xfrm>
            <a:off x="3515254" y="2667875"/>
            <a:ext cx="21135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ctrTitle" idx="5"/>
          </p:nvPr>
        </p:nvSpPr>
        <p:spPr>
          <a:xfrm>
            <a:off x="5925151" y="2062425"/>
            <a:ext cx="2113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6"/>
          </p:nvPr>
        </p:nvSpPr>
        <p:spPr>
          <a:xfrm>
            <a:off x="5925154" y="2667875"/>
            <a:ext cx="21135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cxnSp>
        <p:nvCxnSpPr>
          <p:cNvPr id="95" name="Google Shape;95;p13"/>
          <p:cNvCxnSpPr/>
          <p:nvPr/>
        </p:nvCxnSpPr>
        <p:spPr>
          <a:xfrm>
            <a:off x="3406450" y="1926825"/>
            <a:ext cx="0" cy="19413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13"/>
          <p:cNvCxnSpPr/>
          <p:nvPr/>
        </p:nvCxnSpPr>
        <p:spPr>
          <a:xfrm>
            <a:off x="5737375" y="1926825"/>
            <a:ext cx="0" cy="19413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6 columns slide">
  <p:cSld name="TITLE_AND_TWO_COLUMNS_1_1"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ctrTitle"/>
          </p:nvPr>
        </p:nvSpPr>
        <p:spPr>
          <a:xfrm>
            <a:off x="1105351" y="2765600"/>
            <a:ext cx="2113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1"/>
          </p:nvPr>
        </p:nvSpPr>
        <p:spPr>
          <a:xfrm>
            <a:off x="980600" y="3371050"/>
            <a:ext cx="23631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ctrTitle" idx="2"/>
          </p:nvPr>
        </p:nvSpPr>
        <p:spPr>
          <a:xfrm>
            <a:off x="3484651" y="2765600"/>
            <a:ext cx="2113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ubTitle" idx="3"/>
          </p:nvPr>
        </p:nvSpPr>
        <p:spPr>
          <a:xfrm>
            <a:off x="3419975" y="3371050"/>
            <a:ext cx="22428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ctrTitle" idx="4"/>
          </p:nvPr>
        </p:nvSpPr>
        <p:spPr>
          <a:xfrm>
            <a:off x="5880251" y="2765600"/>
            <a:ext cx="2113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subTitle" idx="5"/>
          </p:nvPr>
        </p:nvSpPr>
        <p:spPr>
          <a:xfrm>
            <a:off x="5880250" y="3371050"/>
            <a:ext cx="21135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 idx="6"/>
          </p:nvPr>
        </p:nvSpPr>
        <p:spPr>
          <a:xfrm>
            <a:off x="773850" y="638075"/>
            <a:ext cx="7672500" cy="4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107" name="Google Shape;107;p14"/>
          <p:cNvCxnSpPr/>
          <p:nvPr/>
        </p:nvCxnSpPr>
        <p:spPr>
          <a:xfrm>
            <a:off x="3343596" y="1602675"/>
            <a:ext cx="0" cy="24597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" name="Google Shape;108;p14"/>
          <p:cNvCxnSpPr/>
          <p:nvPr/>
        </p:nvCxnSpPr>
        <p:spPr>
          <a:xfrm>
            <a:off x="5739196" y="1602675"/>
            <a:ext cx="0" cy="24597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Google Shape;109;p14"/>
          <p:cNvCxnSpPr/>
          <p:nvPr/>
        </p:nvCxnSpPr>
        <p:spPr>
          <a:xfrm>
            <a:off x="4233900" y="1120475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14"/>
          <p:cNvCxnSpPr/>
          <p:nvPr/>
        </p:nvCxnSpPr>
        <p:spPr>
          <a:xfrm>
            <a:off x="1050450" y="2918000"/>
            <a:ext cx="70431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" name="Google Shape;111;p14"/>
          <p:cNvSpPr txBox="1">
            <a:spLocks noGrp="1"/>
          </p:cNvSpPr>
          <p:nvPr>
            <p:ph type="ctrTitle" idx="7"/>
          </p:nvPr>
        </p:nvSpPr>
        <p:spPr>
          <a:xfrm>
            <a:off x="1105351" y="1436375"/>
            <a:ext cx="2113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subTitle" idx="8"/>
          </p:nvPr>
        </p:nvSpPr>
        <p:spPr>
          <a:xfrm>
            <a:off x="1073150" y="2041825"/>
            <a:ext cx="21780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ctrTitle" idx="9"/>
          </p:nvPr>
        </p:nvSpPr>
        <p:spPr>
          <a:xfrm>
            <a:off x="3484651" y="1436375"/>
            <a:ext cx="2113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subTitle" idx="13"/>
          </p:nvPr>
        </p:nvSpPr>
        <p:spPr>
          <a:xfrm>
            <a:off x="3452400" y="2041825"/>
            <a:ext cx="21780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ctrTitle" idx="14"/>
          </p:nvPr>
        </p:nvSpPr>
        <p:spPr>
          <a:xfrm>
            <a:off x="5880251" y="1436375"/>
            <a:ext cx="2113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15"/>
          </p:nvPr>
        </p:nvSpPr>
        <p:spPr>
          <a:xfrm>
            <a:off x="5831650" y="2041825"/>
            <a:ext cx="22107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&amp; some text slide">
  <p:cSld name="BIG_NUMBER"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subTitle" idx="1"/>
          </p:nvPr>
        </p:nvSpPr>
        <p:spPr>
          <a:xfrm>
            <a:off x="2433300" y="3015325"/>
            <a:ext cx="42774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0" y="2466400"/>
            <a:ext cx="9144000" cy="4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some text slide 2">
  <p:cSld name="BIG_NUMBER_2"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title" hasCustomPrompt="1"/>
          </p:nvPr>
        </p:nvSpPr>
        <p:spPr>
          <a:xfrm>
            <a:off x="742950" y="1238100"/>
            <a:ext cx="77295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subTitle" idx="1"/>
          </p:nvPr>
        </p:nvSpPr>
        <p:spPr>
          <a:xfrm>
            <a:off x="2433300" y="3015325"/>
            <a:ext cx="42774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&amp; some text slide 1">
  <p:cSld name="BIG_NUMBER_1"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title" hasCustomPrompt="1"/>
          </p:nvPr>
        </p:nvSpPr>
        <p:spPr>
          <a:xfrm>
            <a:off x="742950" y="832600"/>
            <a:ext cx="7729500" cy="8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0" name="Google Shape;130;p17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subTitle" idx="1"/>
          </p:nvPr>
        </p:nvSpPr>
        <p:spPr>
          <a:xfrm>
            <a:off x="1667075" y="1469500"/>
            <a:ext cx="58098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title" idx="2" hasCustomPrompt="1"/>
          </p:nvPr>
        </p:nvSpPr>
        <p:spPr>
          <a:xfrm>
            <a:off x="742950" y="1956000"/>
            <a:ext cx="7729500" cy="8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3" name="Google Shape;133;p17"/>
          <p:cNvSpPr txBox="1">
            <a:spLocks noGrp="1"/>
          </p:cNvSpPr>
          <p:nvPr>
            <p:ph type="subTitle" idx="3"/>
          </p:nvPr>
        </p:nvSpPr>
        <p:spPr>
          <a:xfrm>
            <a:off x="1667075" y="2592900"/>
            <a:ext cx="58098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title" idx="4" hasCustomPrompt="1"/>
          </p:nvPr>
        </p:nvSpPr>
        <p:spPr>
          <a:xfrm>
            <a:off x="742950" y="3079400"/>
            <a:ext cx="7729500" cy="8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5" name="Google Shape;135;p17"/>
          <p:cNvSpPr txBox="1">
            <a:spLocks noGrp="1"/>
          </p:cNvSpPr>
          <p:nvPr>
            <p:ph type="subTitle" idx="5"/>
          </p:nvPr>
        </p:nvSpPr>
        <p:spPr>
          <a:xfrm>
            <a:off x="1667075" y="3716300"/>
            <a:ext cx="58098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frame">
  <p:cSld name="BLANK_1_1"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/>
          <p:nvPr/>
        </p:nvSpPr>
        <p:spPr>
          <a:xfrm>
            <a:off x="406950" y="416250"/>
            <a:ext cx="8330100" cy="431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quare with title and text">
  <p:cSld name="CUSTOM_1"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41" name="Google Shape;141;p20"/>
          <p:cNvSpPr/>
          <p:nvPr/>
        </p:nvSpPr>
        <p:spPr>
          <a:xfrm>
            <a:off x="406950" y="352200"/>
            <a:ext cx="4287900" cy="4311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737850" y="980260"/>
            <a:ext cx="3571500" cy="5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subTitle" idx="1"/>
          </p:nvPr>
        </p:nvSpPr>
        <p:spPr>
          <a:xfrm>
            <a:off x="737850" y="2261500"/>
            <a:ext cx="3606600" cy="19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144" name="Google Shape;144;p20"/>
          <p:cNvCxnSpPr/>
          <p:nvPr/>
        </p:nvCxnSpPr>
        <p:spPr>
          <a:xfrm>
            <a:off x="2203050" y="1597475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Content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698275" y="189950"/>
            <a:ext cx="53112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4696224" y="1709442"/>
            <a:ext cx="33672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4572000" y="429350"/>
            <a:ext cx="2772000" cy="6357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/>
          </p:nvPr>
        </p:nvSpPr>
        <p:spPr>
          <a:xfrm>
            <a:off x="4696225" y="1198788"/>
            <a:ext cx="5311200" cy="6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3"/>
          </p:nvPr>
        </p:nvSpPr>
        <p:spPr>
          <a:xfrm>
            <a:off x="4696224" y="2836672"/>
            <a:ext cx="33672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4"/>
          </p:nvPr>
        </p:nvSpPr>
        <p:spPr>
          <a:xfrm>
            <a:off x="4696225" y="2326013"/>
            <a:ext cx="5311200" cy="6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5"/>
          </p:nvPr>
        </p:nvSpPr>
        <p:spPr>
          <a:xfrm>
            <a:off x="4696224" y="3967490"/>
            <a:ext cx="33672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6"/>
          </p:nvPr>
        </p:nvSpPr>
        <p:spPr>
          <a:xfrm>
            <a:off x="4696225" y="3453254"/>
            <a:ext cx="5311200" cy="6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0"/>
            <a:ext cx="2855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3582225" y="1426175"/>
            <a:ext cx="838800" cy="81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3582225" y="2553400"/>
            <a:ext cx="838800" cy="81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3582225" y="3680625"/>
            <a:ext cx="838800" cy="81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7" hasCustomPrompt="1"/>
          </p:nvPr>
        </p:nvSpPr>
        <p:spPr>
          <a:xfrm>
            <a:off x="3372225" y="1518275"/>
            <a:ext cx="1258800" cy="6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8" hasCustomPrompt="1"/>
          </p:nvPr>
        </p:nvSpPr>
        <p:spPr>
          <a:xfrm>
            <a:off x="3372225" y="2645500"/>
            <a:ext cx="1258800" cy="6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9" hasCustomPrompt="1"/>
          </p:nvPr>
        </p:nvSpPr>
        <p:spPr>
          <a:xfrm>
            <a:off x="3372225" y="3772725"/>
            <a:ext cx="1258800" cy="6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 with cyan frame">
  <p:cSld name="CUSTOM_1_1_1"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/>
          <p:nvPr/>
        </p:nvSpPr>
        <p:spPr>
          <a:xfrm>
            <a:off x="4609950" y="-11150"/>
            <a:ext cx="4545300" cy="521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D9D9D9"/>
                </a:solidFill>
              </a:defRPr>
            </a:lvl1pPr>
            <a:lvl2pPr lvl="1" rtl="0">
              <a:buNone/>
              <a:defRPr>
                <a:solidFill>
                  <a:srgbClr val="D9D9D9"/>
                </a:solidFill>
              </a:defRPr>
            </a:lvl2pPr>
            <a:lvl3pPr lvl="2" rtl="0">
              <a:buNone/>
              <a:defRPr>
                <a:solidFill>
                  <a:srgbClr val="D9D9D9"/>
                </a:solidFill>
              </a:defRPr>
            </a:lvl3pPr>
            <a:lvl4pPr lvl="3" rtl="0">
              <a:buNone/>
              <a:defRPr>
                <a:solidFill>
                  <a:srgbClr val="D9D9D9"/>
                </a:solidFill>
              </a:defRPr>
            </a:lvl4pPr>
            <a:lvl5pPr lvl="4" rtl="0">
              <a:buNone/>
              <a:defRPr>
                <a:solidFill>
                  <a:srgbClr val="D9D9D9"/>
                </a:solidFill>
              </a:defRPr>
            </a:lvl5pPr>
            <a:lvl6pPr lvl="5" rtl="0">
              <a:buNone/>
              <a:defRPr>
                <a:solidFill>
                  <a:srgbClr val="D9D9D9"/>
                </a:solidFill>
              </a:defRPr>
            </a:lvl6pPr>
            <a:lvl7pPr lvl="6" rtl="0">
              <a:buNone/>
              <a:defRPr>
                <a:solidFill>
                  <a:srgbClr val="D9D9D9"/>
                </a:solidFill>
              </a:defRPr>
            </a:lvl7pPr>
            <a:lvl8pPr lvl="7" rtl="0">
              <a:buNone/>
              <a:defRPr>
                <a:solidFill>
                  <a:srgbClr val="D9D9D9"/>
                </a:solidFill>
              </a:defRPr>
            </a:lvl8pPr>
            <a:lvl9pPr lvl="8" rtl="0">
              <a:buNone/>
              <a:defRPr>
                <a:solidFill>
                  <a:srgbClr val="D9D9D9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200">
                <a:solidFill>
                  <a:srgbClr val="B7B7B7"/>
                </a:solidFill>
                <a:latin typeface="Arvo"/>
                <a:ea typeface="Arvo"/>
                <a:cs typeface="Arvo"/>
                <a:sym typeface="Arvo"/>
              </a:rPr>
              <a:t>‹#›</a:t>
            </a:fld>
            <a:endParaRPr sz="1200">
              <a:solidFill>
                <a:srgbClr val="B7B7B7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626079" y="980260"/>
            <a:ext cx="3571500" cy="5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subTitle" idx="1"/>
          </p:nvPr>
        </p:nvSpPr>
        <p:spPr>
          <a:xfrm>
            <a:off x="626079" y="2261500"/>
            <a:ext cx="3606600" cy="19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150" name="Google Shape;150;p21"/>
          <p:cNvCxnSpPr/>
          <p:nvPr/>
        </p:nvCxnSpPr>
        <p:spPr>
          <a:xfrm>
            <a:off x="737850" y="1597475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" name="Google Shape;151;p21"/>
          <p:cNvSpPr txBox="1">
            <a:spLocks noGrp="1"/>
          </p:cNvSpPr>
          <p:nvPr>
            <p:ph type="subTitle" idx="2"/>
          </p:nvPr>
        </p:nvSpPr>
        <p:spPr>
          <a:xfrm>
            <a:off x="5079304" y="2261500"/>
            <a:ext cx="3606600" cy="19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frame 1">
  <p:cSld name="CUSTOM_1_1_1_1"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/>
          <p:nvPr/>
        </p:nvSpPr>
        <p:spPr>
          <a:xfrm>
            <a:off x="5200425" y="-11150"/>
            <a:ext cx="3954900" cy="521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D9D9D9"/>
                </a:solidFill>
              </a:defRPr>
            </a:lvl1pPr>
            <a:lvl2pPr lvl="1" rtl="0">
              <a:buNone/>
              <a:defRPr>
                <a:solidFill>
                  <a:srgbClr val="D9D9D9"/>
                </a:solidFill>
              </a:defRPr>
            </a:lvl2pPr>
            <a:lvl3pPr lvl="2" rtl="0">
              <a:buNone/>
              <a:defRPr>
                <a:solidFill>
                  <a:srgbClr val="D9D9D9"/>
                </a:solidFill>
              </a:defRPr>
            </a:lvl3pPr>
            <a:lvl4pPr lvl="3" rtl="0">
              <a:buNone/>
              <a:defRPr>
                <a:solidFill>
                  <a:srgbClr val="D9D9D9"/>
                </a:solidFill>
              </a:defRPr>
            </a:lvl4pPr>
            <a:lvl5pPr lvl="4" rtl="0">
              <a:buNone/>
              <a:defRPr>
                <a:solidFill>
                  <a:srgbClr val="D9D9D9"/>
                </a:solidFill>
              </a:defRPr>
            </a:lvl5pPr>
            <a:lvl6pPr lvl="5" rtl="0">
              <a:buNone/>
              <a:defRPr>
                <a:solidFill>
                  <a:srgbClr val="D9D9D9"/>
                </a:solidFill>
              </a:defRPr>
            </a:lvl6pPr>
            <a:lvl7pPr lvl="6" rtl="0">
              <a:buNone/>
              <a:defRPr>
                <a:solidFill>
                  <a:srgbClr val="D9D9D9"/>
                </a:solidFill>
              </a:defRPr>
            </a:lvl7pPr>
            <a:lvl8pPr lvl="7" rtl="0">
              <a:buNone/>
              <a:defRPr>
                <a:solidFill>
                  <a:srgbClr val="D9D9D9"/>
                </a:solidFill>
              </a:defRPr>
            </a:lvl8pPr>
            <a:lvl9pPr lvl="8" rtl="0">
              <a:buNone/>
              <a:defRPr>
                <a:solidFill>
                  <a:srgbClr val="D9D9D9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200">
                <a:solidFill>
                  <a:srgbClr val="B7B7B7"/>
                </a:solidFill>
                <a:latin typeface="Arvo"/>
                <a:ea typeface="Arvo"/>
                <a:cs typeface="Arvo"/>
                <a:sym typeface="Arvo"/>
              </a:rPr>
              <a:t>‹#›</a:t>
            </a:fld>
            <a:endParaRPr sz="1200">
              <a:solidFill>
                <a:srgbClr val="B7B7B7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with title and text ">
  <p:cSld name="CUSTOM_2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0" y="1027350"/>
            <a:ext cx="9144000" cy="30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4696275" y="1725450"/>
            <a:ext cx="30555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subTitle" idx="1"/>
          </p:nvPr>
        </p:nvSpPr>
        <p:spPr>
          <a:xfrm>
            <a:off x="4696275" y="2839950"/>
            <a:ext cx="27702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sldNum" idx="12"/>
          </p:nvPr>
        </p:nvSpPr>
        <p:spPr>
          <a:xfrm>
            <a:off x="8364708" y="42690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with title and text  1">
  <p:cSld name="CUSTOM_2_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/>
          <p:nvPr/>
        </p:nvSpPr>
        <p:spPr>
          <a:xfrm>
            <a:off x="0" y="1027350"/>
            <a:ext cx="9144000" cy="30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1630100" y="1725450"/>
            <a:ext cx="30555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subTitle" idx="1"/>
          </p:nvPr>
        </p:nvSpPr>
        <p:spPr>
          <a:xfrm>
            <a:off x="1915400" y="2839950"/>
            <a:ext cx="27702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sldNum" idx="12"/>
          </p:nvPr>
        </p:nvSpPr>
        <p:spPr>
          <a:xfrm>
            <a:off x="8364708" y="42690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with title and text">
  <p:cSld name="CUSTOM_7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/>
          <p:nvPr/>
        </p:nvSpPr>
        <p:spPr>
          <a:xfrm>
            <a:off x="-73650" y="-11150"/>
            <a:ext cx="9228900" cy="521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5"/>
          <p:cNvSpPr/>
          <p:nvPr/>
        </p:nvSpPr>
        <p:spPr>
          <a:xfrm>
            <a:off x="1430400" y="653850"/>
            <a:ext cx="6283200" cy="383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5"/>
          <p:cNvSpPr/>
          <p:nvPr/>
        </p:nvSpPr>
        <p:spPr>
          <a:xfrm>
            <a:off x="1430400" y="1371450"/>
            <a:ext cx="1147200" cy="3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title"/>
          </p:nvPr>
        </p:nvSpPr>
        <p:spPr>
          <a:xfrm>
            <a:off x="2675900" y="1220035"/>
            <a:ext cx="3926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5"/>
          <p:cNvSpPr txBox="1">
            <a:spLocks noGrp="1"/>
          </p:cNvSpPr>
          <p:nvPr>
            <p:ph type="subTitle" idx="1"/>
          </p:nvPr>
        </p:nvSpPr>
        <p:spPr>
          <a:xfrm>
            <a:off x="2675901" y="2547750"/>
            <a:ext cx="3136200" cy="19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frame ">
  <p:cSld name="BLANK_1_1_1">
    <p:bg>
      <p:bgPr>
        <a:solidFill>
          <a:schemeClr val="accen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/>
          <p:nvPr/>
        </p:nvSpPr>
        <p:spPr>
          <a:xfrm>
            <a:off x="406950" y="416250"/>
            <a:ext cx="8330100" cy="431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74" name="Google Shape;174;p26"/>
          <p:cNvSpPr txBox="1">
            <a:spLocks noGrp="1"/>
          </p:cNvSpPr>
          <p:nvPr>
            <p:ph type="title"/>
          </p:nvPr>
        </p:nvSpPr>
        <p:spPr>
          <a:xfrm>
            <a:off x="783525" y="1738050"/>
            <a:ext cx="2545800" cy="166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cxnSp>
        <p:nvCxnSpPr>
          <p:cNvPr id="175" name="Google Shape;175;p26"/>
          <p:cNvCxnSpPr/>
          <p:nvPr/>
        </p:nvCxnSpPr>
        <p:spPr>
          <a:xfrm>
            <a:off x="918900" y="3511600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frame  1">
  <p:cSld name="BLANK_1_1_1_1">
    <p:bg>
      <p:bgPr>
        <a:solidFill>
          <a:schemeClr val="accen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/>
          <p:nvPr/>
        </p:nvSpPr>
        <p:spPr>
          <a:xfrm>
            <a:off x="406950" y="416250"/>
            <a:ext cx="8330100" cy="431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79" name="Google Shape;179;p27"/>
          <p:cNvSpPr txBox="1">
            <a:spLocks noGrp="1"/>
          </p:cNvSpPr>
          <p:nvPr>
            <p:ph type="title"/>
          </p:nvPr>
        </p:nvSpPr>
        <p:spPr>
          <a:xfrm>
            <a:off x="783525" y="621500"/>
            <a:ext cx="76182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SECTION_HEADER_2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956271" y="189950"/>
            <a:ext cx="53112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1"/>
          </p:nvPr>
        </p:nvSpPr>
        <p:spPr>
          <a:xfrm>
            <a:off x="954225" y="1709475"/>
            <a:ext cx="3367200" cy="24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5177125" y="212900"/>
            <a:ext cx="3742800" cy="46842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4571997" y="3832425"/>
            <a:ext cx="762000" cy="11685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" name="Google Shape;35;p4"/>
          <p:cNvCxnSpPr/>
          <p:nvPr/>
        </p:nvCxnSpPr>
        <p:spPr>
          <a:xfrm>
            <a:off x="1068750" y="1340150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Content 1 1">
  <p:cSld name="SECTION_HEADER_2_1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956273" y="3469550"/>
            <a:ext cx="34830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39" name="Google Shape;39;p5"/>
          <p:cNvCxnSpPr/>
          <p:nvPr/>
        </p:nvCxnSpPr>
        <p:spPr>
          <a:xfrm>
            <a:off x="1068750" y="4619750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SECTION_HEADER_1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570047" y="993900"/>
            <a:ext cx="30555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ubTitle" idx="1"/>
          </p:nvPr>
        </p:nvSpPr>
        <p:spPr>
          <a:xfrm>
            <a:off x="614775" y="2564775"/>
            <a:ext cx="29208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44" name="Google Shape;44;p6"/>
          <p:cNvCxnSpPr/>
          <p:nvPr/>
        </p:nvCxnSpPr>
        <p:spPr>
          <a:xfrm>
            <a:off x="678525" y="2060575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CUSTOM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1395500" y="892500"/>
            <a:ext cx="6189000" cy="273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ubTitle" idx="1"/>
          </p:nvPr>
        </p:nvSpPr>
        <p:spPr>
          <a:xfrm>
            <a:off x="1894475" y="1126950"/>
            <a:ext cx="5397600" cy="21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2"/>
          </p:nvPr>
        </p:nvSpPr>
        <p:spPr>
          <a:xfrm>
            <a:off x="1894475" y="2977400"/>
            <a:ext cx="29208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" type="tx">
  <p:cSld name="TITLE_AND_BODY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0" y="216225"/>
            <a:ext cx="9144000" cy="9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1454050" y="1904925"/>
            <a:ext cx="5877000" cy="2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55" name="Google Shape;55;p8"/>
          <p:cNvCxnSpPr/>
          <p:nvPr/>
        </p:nvCxnSpPr>
        <p:spPr>
          <a:xfrm>
            <a:off x="4233900" y="1223600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_AND_BODY_2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0" y="216225"/>
            <a:ext cx="9144000" cy="9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60" name="Google Shape;60;p9"/>
          <p:cNvCxnSpPr/>
          <p:nvPr/>
        </p:nvCxnSpPr>
        <p:spPr>
          <a:xfrm>
            <a:off x="4233900" y="1223600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_AND_BODY_1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4598900" y="773100"/>
            <a:ext cx="3888000" cy="12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64" name="Google Shape;64;p10"/>
          <p:cNvSpPr/>
          <p:nvPr/>
        </p:nvSpPr>
        <p:spPr>
          <a:xfrm>
            <a:off x="0" y="0"/>
            <a:ext cx="4259700" cy="51435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ubTitle" idx="1"/>
          </p:nvPr>
        </p:nvSpPr>
        <p:spPr>
          <a:xfrm>
            <a:off x="4598900" y="2968204"/>
            <a:ext cx="29208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66" name="Google Shape;66;p10"/>
          <p:cNvCxnSpPr/>
          <p:nvPr/>
        </p:nvCxnSpPr>
        <p:spPr>
          <a:xfrm>
            <a:off x="4778200" y="2780625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sz="24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●"/>
              <a:defRPr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○"/>
              <a:defRPr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lvl="2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■"/>
              <a:defRPr sz="13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lvl="3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●"/>
              <a:defRPr sz="13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○"/>
              <a:defRPr sz="12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■"/>
              <a:defRPr sz="12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lvl="6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●"/>
              <a:defRPr sz="11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lvl="7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○"/>
              <a:defRPr sz="11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lvl="8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Ubuntu Light"/>
              <a:buChar char="■"/>
              <a:defRPr sz="10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ktok.com/@coastline.irc/video/6801321373500230917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>
            <a:spLocks noGrp="1"/>
          </p:cNvSpPr>
          <p:nvPr>
            <p:ph type="ctrTitle"/>
          </p:nvPr>
        </p:nvSpPr>
        <p:spPr>
          <a:xfrm>
            <a:off x="1610650" y="1856275"/>
            <a:ext cx="6157800" cy="8757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6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CENSUS 2020</a:t>
            </a:r>
            <a:endParaRPr i="1"/>
          </a:p>
        </p:txBody>
      </p:sp>
      <p:sp>
        <p:nvSpPr>
          <p:cNvPr id="185" name="Google Shape;185;p28"/>
          <p:cNvSpPr txBox="1"/>
          <p:nvPr/>
        </p:nvSpPr>
        <p:spPr>
          <a:xfrm>
            <a:off x="1610650" y="1220000"/>
            <a:ext cx="40044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rPr>
              <a:t>IRC Student Leaders presents: </a:t>
            </a:r>
            <a:endParaRPr sz="1800">
              <a:solidFill>
                <a:schemeClr val="dk1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pic>
        <p:nvPicPr>
          <p:cNvPr id="186" name="Google Shape;186;p28" descr="Image result for censu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2863" y="2791200"/>
            <a:ext cx="3605975" cy="188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7"/>
          <p:cNvSpPr txBox="1">
            <a:spLocks noGrp="1"/>
          </p:cNvSpPr>
          <p:nvPr>
            <p:ph type="title"/>
          </p:nvPr>
        </p:nvSpPr>
        <p:spPr>
          <a:xfrm>
            <a:off x="783525" y="1738050"/>
            <a:ext cx="2545800" cy="166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3" name="Google Shape;26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6625"/>
            <a:ext cx="9144000" cy="479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8"/>
          <p:cNvSpPr txBox="1">
            <a:spLocks noGrp="1"/>
          </p:cNvSpPr>
          <p:nvPr>
            <p:ph type="title"/>
          </p:nvPr>
        </p:nvSpPr>
        <p:spPr>
          <a:xfrm>
            <a:off x="-31850" y="490175"/>
            <a:ext cx="8901600" cy="119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/>
              <a:t> </a:t>
            </a:r>
            <a:r>
              <a:rPr lang="es" sz="5000"/>
              <a:t>Census 2020 Pledge Form</a:t>
            </a:r>
            <a:endParaRPr sz="5000"/>
          </a:p>
        </p:txBody>
      </p:sp>
      <p:pic>
        <p:nvPicPr>
          <p:cNvPr id="269" name="Google Shape;26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088" y="1605975"/>
            <a:ext cx="1647825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8"/>
          <p:cNvSpPr txBox="1"/>
          <p:nvPr/>
        </p:nvSpPr>
        <p:spPr>
          <a:xfrm>
            <a:off x="1879050" y="3324675"/>
            <a:ext cx="6003300" cy="8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latin typeface="Verdana"/>
                <a:ea typeface="Verdana"/>
                <a:cs typeface="Verdana"/>
                <a:sym typeface="Verdana"/>
              </a:rPr>
              <a:t>Link: https://tinyurl.com/IRCCensus2020Pledge</a:t>
            </a:r>
            <a:endParaRPr b="1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9"/>
          <p:cNvSpPr txBox="1">
            <a:spLocks noGrp="1"/>
          </p:cNvSpPr>
          <p:nvPr>
            <p:ph type="title"/>
          </p:nvPr>
        </p:nvSpPr>
        <p:spPr>
          <a:xfrm>
            <a:off x="0" y="216225"/>
            <a:ext cx="9144000" cy="9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Census Memes &amp; Tiktok</a:t>
            </a:r>
            <a:endParaRPr/>
          </a:p>
        </p:txBody>
      </p:sp>
      <p:pic>
        <p:nvPicPr>
          <p:cNvPr id="276" name="Google Shape;27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2900" y="1896700"/>
            <a:ext cx="4521850" cy="209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8625" y="1546775"/>
            <a:ext cx="2611726" cy="2611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0"/>
          <p:cNvSpPr txBox="1">
            <a:spLocks noGrp="1"/>
          </p:cNvSpPr>
          <p:nvPr>
            <p:ph type="title"/>
          </p:nvPr>
        </p:nvSpPr>
        <p:spPr>
          <a:xfrm>
            <a:off x="0" y="216225"/>
            <a:ext cx="9144000" cy="9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Census Memes &amp; Tiktoks</a:t>
            </a:r>
            <a:endParaRPr sz="2400"/>
          </a:p>
        </p:txBody>
      </p:sp>
      <p:sp>
        <p:nvSpPr>
          <p:cNvPr id="283" name="Google Shape;283;p40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13</a:t>
            </a:fld>
            <a:endParaRPr/>
          </a:p>
        </p:txBody>
      </p:sp>
      <p:pic>
        <p:nvPicPr>
          <p:cNvPr id="284" name="Google Shape;28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0275" y="1428850"/>
            <a:ext cx="3007725" cy="300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4900" y="1453625"/>
            <a:ext cx="2958175" cy="295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1"/>
          <p:cNvSpPr txBox="1">
            <a:spLocks noGrp="1"/>
          </p:cNvSpPr>
          <p:nvPr>
            <p:ph type="title"/>
          </p:nvPr>
        </p:nvSpPr>
        <p:spPr>
          <a:xfrm>
            <a:off x="0" y="216225"/>
            <a:ext cx="9144000" cy="9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Census Meme &amp; Tiktok</a:t>
            </a:r>
            <a:endParaRPr/>
          </a:p>
        </p:txBody>
      </p:sp>
      <p:sp>
        <p:nvSpPr>
          <p:cNvPr id="291" name="Google Shape;291;p41"/>
          <p:cNvSpPr txBox="1"/>
          <p:nvPr/>
        </p:nvSpPr>
        <p:spPr>
          <a:xfrm>
            <a:off x="2314800" y="2047700"/>
            <a:ext cx="4514400" cy="7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Census Tik Tok Video</a:t>
            </a:r>
            <a:endParaRPr sz="3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2"/>
          <p:cNvSpPr txBox="1">
            <a:spLocks noGrp="1"/>
          </p:cNvSpPr>
          <p:nvPr>
            <p:ph type="title"/>
          </p:nvPr>
        </p:nvSpPr>
        <p:spPr>
          <a:xfrm>
            <a:off x="614275" y="801225"/>
            <a:ext cx="7474800" cy="4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Action Steps:</a:t>
            </a:r>
            <a:endParaRPr sz="3000"/>
          </a:p>
        </p:txBody>
      </p:sp>
      <p:sp>
        <p:nvSpPr>
          <p:cNvPr id="297" name="Google Shape;297;p42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rPr>
              <a:t>15</a:t>
            </a:fld>
            <a:endParaRPr sz="1200">
              <a:solidFill>
                <a:srgbClr val="CCCCC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98" name="Google Shape;298;p42"/>
          <p:cNvSpPr txBox="1">
            <a:spLocks noGrp="1"/>
          </p:cNvSpPr>
          <p:nvPr>
            <p:ph type="subTitle" idx="1"/>
          </p:nvPr>
        </p:nvSpPr>
        <p:spPr>
          <a:xfrm>
            <a:off x="1139400" y="1668400"/>
            <a:ext cx="6051000" cy="24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●"/>
            </a:pPr>
            <a:r>
              <a:rPr lang="es" sz="2400">
                <a:latin typeface="Hind"/>
                <a:ea typeface="Hind"/>
                <a:cs typeface="Hind"/>
                <a:sym typeface="Hind"/>
              </a:rPr>
              <a:t>Post the pledge form and the memes about the Census on your Canvas Page</a:t>
            </a:r>
            <a:endParaRPr sz="2400">
              <a:latin typeface="Hind"/>
              <a:ea typeface="Hind"/>
              <a:cs typeface="Hind"/>
              <a:sym typeface="Hind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●"/>
            </a:pPr>
            <a:r>
              <a:rPr lang="es" sz="2400">
                <a:latin typeface="Hind"/>
                <a:ea typeface="Hind"/>
                <a:cs typeface="Hind"/>
                <a:sym typeface="Hind"/>
              </a:rPr>
              <a:t>Encourage your students to participate in the Census Meme Challenge</a:t>
            </a:r>
            <a:endParaRPr sz="2400">
              <a:latin typeface="Hind"/>
              <a:ea typeface="Hind"/>
              <a:cs typeface="Hind"/>
              <a:sym typeface="Hind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●"/>
            </a:pPr>
            <a:r>
              <a:rPr lang="es" sz="2400">
                <a:latin typeface="Hind"/>
                <a:ea typeface="Hind"/>
                <a:cs typeface="Hind"/>
                <a:sym typeface="Hind"/>
              </a:rPr>
              <a:t>Offer extra credit for students to fill out the Census</a:t>
            </a:r>
            <a:endParaRPr sz="2400">
              <a:latin typeface="Hind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>
            <a:spLocks noGrp="1"/>
          </p:cNvSpPr>
          <p:nvPr>
            <p:ph type="title"/>
          </p:nvPr>
        </p:nvSpPr>
        <p:spPr>
          <a:xfrm>
            <a:off x="4504900" y="252525"/>
            <a:ext cx="3023700" cy="111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What is the Census?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2" name="Google Shape;192;p29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2</a:t>
            </a:fld>
            <a:endParaRPr/>
          </a:p>
        </p:txBody>
      </p:sp>
      <p:sp>
        <p:nvSpPr>
          <p:cNvPr id="193" name="Google Shape;193;p29"/>
          <p:cNvSpPr txBox="1">
            <a:spLocks noGrp="1"/>
          </p:cNvSpPr>
          <p:nvPr>
            <p:ph type="title" idx="2"/>
          </p:nvPr>
        </p:nvSpPr>
        <p:spPr>
          <a:xfrm>
            <a:off x="4016100" y="1554775"/>
            <a:ext cx="4703100" cy="6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" sz="1400" b="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Making sure every voice in your household and  community is counted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4" name="Google Shape;194;p29"/>
          <p:cNvSpPr txBox="1">
            <a:spLocks noGrp="1"/>
          </p:cNvSpPr>
          <p:nvPr>
            <p:ph type="title" idx="4"/>
          </p:nvPr>
        </p:nvSpPr>
        <p:spPr>
          <a:xfrm>
            <a:off x="4504900" y="2662401"/>
            <a:ext cx="4003500" cy="6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" sz="1400" b="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Help provide resources for your community (schools, free lunch programs, housing, college funds).</a:t>
            </a:r>
            <a:endParaRPr/>
          </a:p>
        </p:txBody>
      </p:sp>
      <p:sp>
        <p:nvSpPr>
          <p:cNvPr id="195" name="Google Shape;195;p29"/>
          <p:cNvSpPr txBox="1">
            <a:spLocks noGrp="1"/>
          </p:cNvSpPr>
          <p:nvPr>
            <p:ph type="title" idx="6"/>
          </p:nvPr>
        </p:nvSpPr>
        <p:spPr>
          <a:xfrm>
            <a:off x="4452550" y="3770025"/>
            <a:ext cx="4466400" cy="8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lnSpc>
                <a:spcPct val="16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400" b="0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s" sz="1400" b="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The 2020 Census counts every person living in the 50 states, District of Columbia, and five U.S. territories. </a:t>
            </a:r>
            <a:endParaRPr sz="1400" b="0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350" b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9"/>
          <p:cNvSpPr txBox="1">
            <a:spLocks noGrp="1"/>
          </p:cNvSpPr>
          <p:nvPr>
            <p:ph type="title" idx="7"/>
          </p:nvPr>
        </p:nvSpPr>
        <p:spPr>
          <a:xfrm>
            <a:off x="3506475" y="1554775"/>
            <a:ext cx="990300" cy="6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</a:t>
            </a:r>
            <a:endParaRPr/>
          </a:p>
        </p:txBody>
      </p:sp>
      <p:sp>
        <p:nvSpPr>
          <p:cNvPr id="197" name="Google Shape;197;p29"/>
          <p:cNvSpPr txBox="1">
            <a:spLocks noGrp="1"/>
          </p:cNvSpPr>
          <p:nvPr>
            <p:ph type="title" idx="8"/>
          </p:nvPr>
        </p:nvSpPr>
        <p:spPr>
          <a:xfrm>
            <a:off x="3372225" y="2662405"/>
            <a:ext cx="1258800" cy="6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2</a:t>
            </a:r>
            <a:endParaRPr/>
          </a:p>
        </p:txBody>
      </p:sp>
      <p:sp>
        <p:nvSpPr>
          <p:cNvPr id="198" name="Google Shape;198;p29"/>
          <p:cNvSpPr txBox="1">
            <a:spLocks noGrp="1"/>
          </p:cNvSpPr>
          <p:nvPr>
            <p:ph type="title" idx="9"/>
          </p:nvPr>
        </p:nvSpPr>
        <p:spPr>
          <a:xfrm>
            <a:off x="3372225" y="3770025"/>
            <a:ext cx="1258800" cy="6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3</a:t>
            </a:r>
            <a:endParaRPr/>
          </a:p>
        </p:txBody>
      </p:sp>
      <p:pic>
        <p:nvPicPr>
          <p:cNvPr id="199" name="Google Shape;199;p29" descr="Image result for censu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99625"/>
            <a:ext cx="2863675" cy="174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>
            <a:spLocks noGrp="1"/>
          </p:cNvSpPr>
          <p:nvPr>
            <p:ph type="title"/>
          </p:nvPr>
        </p:nvSpPr>
        <p:spPr>
          <a:xfrm>
            <a:off x="829425" y="936575"/>
            <a:ext cx="5557800" cy="7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What is the Census used for? </a:t>
            </a:r>
            <a:endParaRPr sz="6000" b="1">
              <a:solidFill>
                <a:srgbClr val="000000"/>
              </a:solidFill>
            </a:endParaRPr>
          </a:p>
        </p:txBody>
      </p:sp>
      <p:sp>
        <p:nvSpPr>
          <p:cNvPr id="205" name="Google Shape;205;p30"/>
          <p:cNvSpPr txBox="1">
            <a:spLocks noGrp="1"/>
          </p:cNvSpPr>
          <p:nvPr>
            <p:ph type="subTitle" idx="1"/>
          </p:nvPr>
        </p:nvSpPr>
        <p:spPr>
          <a:xfrm>
            <a:off x="1013600" y="1908450"/>
            <a:ext cx="5557800" cy="28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ind"/>
              <a:buChar char="›"/>
            </a:pPr>
            <a:r>
              <a:rPr lang="es" sz="170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Population and demographics count of the people living in the U.S </a:t>
            </a:r>
            <a:endParaRPr sz="1700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ind"/>
              <a:buChar char="›"/>
            </a:pPr>
            <a:r>
              <a:rPr lang="es" sz="170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To create jobs, provide housing, prepare for emergencies, roads and hospitals </a:t>
            </a:r>
            <a:endParaRPr sz="1700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ind"/>
              <a:buChar char="›"/>
            </a:pPr>
            <a:r>
              <a:rPr lang="es" sz="170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To open new companies and businesses </a:t>
            </a:r>
            <a:endParaRPr sz="1700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ind"/>
              <a:buChar char="›"/>
            </a:pPr>
            <a:r>
              <a:rPr lang="es" sz="170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For college students, it can benefit us through more financial aid and Cal Grants, scholarships, internships, etc. </a:t>
            </a:r>
            <a:endParaRPr sz="1700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ind"/>
              <a:buChar char="›"/>
            </a:pPr>
            <a:r>
              <a:rPr lang="es" sz="170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It determines the number of seats each state has on the U.S. House of Representatives.</a:t>
            </a:r>
            <a:endParaRPr sz="1700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>
              <a:solidFill>
                <a:srgbClr val="000000"/>
              </a:solidFill>
            </a:endParaRPr>
          </a:p>
        </p:txBody>
      </p:sp>
      <p:sp>
        <p:nvSpPr>
          <p:cNvPr id="206" name="Google Shape;206;p30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>
            <a:spLocks noGrp="1"/>
          </p:cNvSpPr>
          <p:nvPr>
            <p:ph type="title"/>
          </p:nvPr>
        </p:nvSpPr>
        <p:spPr>
          <a:xfrm>
            <a:off x="570050" y="993900"/>
            <a:ext cx="3055500" cy="101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Only 9 Simple Questions </a:t>
            </a:r>
            <a:endParaRPr/>
          </a:p>
        </p:txBody>
      </p:sp>
      <p:sp>
        <p:nvSpPr>
          <p:cNvPr id="212" name="Google Shape;212;p31"/>
          <p:cNvSpPr txBox="1">
            <a:spLocks noGrp="1"/>
          </p:cNvSpPr>
          <p:nvPr>
            <p:ph type="subTitle" idx="1"/>
          </p:nvPr>
        </p:nvSpPr>
        <p:spPr>
          <a:xfrm>
            <a:off x="614775" y="2564775"/>
            <a:ext cx="2920800" cy="13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NAME, SEX, AGE AND DATE OF BIRTH, RACE, WHETHER A PERSON LIVES OR STAYS WITH YOU, AND THE RELATIONSHIP WITH YOU  </a:t>
            </a:r>
            <a:endParaRPr b="1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13" name="Google Shape;213;p31" descr="Image result for census 9 questi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5575" y="0"/>
            <a:ext cx="48908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>
            <a:spLocks noGrp="1"/>
          </p:cNvSpPr>
          <p:nvPr>
            <p:ph type="subTitle" idx="1"/>
          </p:nvPr>
        </p:nvSpPr>
        <p:spPr>
          <a:xfrm>
            <a:off x="1654600" y="1770450"/>
            <a:ext cx="2615700" cy="9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ind"/>
              <a:buChar char="❖"/>
            </a:pPr>
            <a:r>
              <a:rPr lang="es" sz="160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March 12th</a:t>
            </a:r>
            <a:endParaRPr sz="1600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-self response begins with an invitation to respond to the 2020 Census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2"/>
          <p:cNvSpPr txBox="1">
            <a:spLocks noGrp="1"/>
          </p:cNvSpPr>
          <p:nvPr>
            <p:ph type="title"/>
          </p:nvPr>
        </p:nvSpPr>
        <p:spPr>
          <a:xfrm>
            <a:off x="2675900" y="633454"/>
            <a:ext cx="3926100" cy="7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chemeClr val="dk2"/>
                </a:solidFill>
              </a:rPr>
              <a:t>Timeline </a:t>
            </a:r>
            <a:endParaRPr sz="36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endParaRPr sz="3000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600">
              <a:solidFill>
                <a:schemeClr val="dk2"/>
              </a:solidFill>
            </a:endParaRPr>
          </a:p>
        </p:txBody>
      </p:sp>
      <p:sp>
        <p:nvSpPr>
          <p:cNvPr id="220" name="Google Shape;220;p32"/>
          <p:cNvSpPr/>
          <p:nvPr/>
        </p:nvSpPr>
        <p:spPr>
          <a:xfrm>
            <a:off x="1430400" y="1371450"/>
            <a:ext cx="1147200" cy="3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2"/>
          <p:cNvSpPr txBox="1"/>
          <p:nvPr/>
        </p:nvSpPr>
        <p:spPr>
          <a:xfrm>
            <a:off x="4840075" y="1820575"/>
            <a:ext cx="21906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Hind"/>
              <a:buChar char="❖"/>
            </a:pPr>
            <a:r>
              <a:rPr lang="es" sz="1600">
                <a:latin typeface="Hind"/>
                <a:ea typeface="Hind"/>
                <a:cs typeface="Hind"/>
                <a:sym typeface="Hind"/>
              </a:rPr>
              <a:t>October 31st </a:t>
            </a:r>
            <a:endParaRPr sz="1600">
              <a:latin typeface="Hind"/>
              <a:ea typeface="Hind"/>
              <a:cs typeface="Hind"/>
              <a:sym typeface="Hind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Hind"/>
              <a:buChar char="-"/>
            </a:pPr>
            <a:r>
              <a:rPr lang="es" sz="1600">
                <a:latin typeface="Hind"/>
                <a:ea typeface="Hind"/>
                <a:cs typeface="Hind"/>
                <a:sym typeface="Hind"/>
              </a:rPr>
              <a:t>Last day for self response</a:t>
            </a:r>
            <a:endParaRPr sz="1600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22" name="Google Shape;222;p32"/>
          <p:cNvSpPr txBox="1"/>
          <p:nvPr/>
        </p:nvSpPr>
        <p:spPr>
          <a:xfrm>
            <a:off x="1654600" y="3248625"/>
            <a:ext cx="2445000" cy="13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ind"/>
              <a:buChar char="❖"/>
            </a:pPr>
            <a:r>
              <a:rPr lang="es" sz="1600">
                <a:latin typeface="Hind"/>
                <a:ea typeface="Hind"/>
                <a:cs typeface="Hind"/>
                <a:sym typeface="Hind"/>
              </a:rPr>
              <a:t>August 11-October 31st</a:t>
            </a:r>
            <a:endParaRPr sz="1600">
              <a:latin typeface="Hind"/>
              <a:ea typeface="Hind"/>
              <a:cs typeface="Hind"/>
              <a:sym typeface="Hind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Hind"/>
              <a:buChar char="-"/>
            </a:pPr>
            <a:r>
              <a:rPr lang="es" sz="1600">
                <a:latin typeface="Hind"/>
                <a:ea typeface="Hind"/>
                <a:cs typeface="Hind"/>
                <a:sym typeface="Hind"/>
              </a:rPr>
              <a:t>In-person interviews for non responders</a:t>
            </a:r>
            <a:endParaRPr sz="1600"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223" name="Google Shape;223;p32"/>
          <p:cNvSpPr txBox="1"/>
          <p:nvPr/>
        </p:nvSpPr>
        <p:spPr>
          <a:xfrm>
            <a:off x="4840075" y="3419425"/>
            <a:ext cx="2331300" cy="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 txBox="1">
            <a:spLocks noGrp="1"/>
          </p:cNvSpPr>
          <p:nvPr>
            <p:ph type="subTitle" idx="1"/>
          </p:nvPr>
        </p:nvSpPr>
        <p:spPr>
          <a:xfrm>
            <a:off x="1894475" y="1126950"/>
            <a:ext cx="2701500" cy="11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ind"/>
              <a:buChar char="❖"/>
            </a:pPr>
            <a:r>
              <a:rPr lang="es" sz="1400" b="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April 8th-16th</a:t>
            </a:r>
            <a:endParaRPr sz="1400" b="0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ind"/>
              <a:buChar char="-"/>
            </a:pPr>
            <a:r>
              <a:rPr lang="es" sz="1400" b="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A reminder letter and paper questionnaire will be sent out to households who have not responded </a:t>
            </a:r>
            <a:endParaRPr sz="1400" b="0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i="0"/>
          </a:p>
        </p:txBody>
      </p:sp>
      <p:sp>
        <p:nvSpPr>
          <p:cNvPr id="229" name="Google Shape;229;p33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6</a:t>
            </a:fld>
            <a:endParaRPr/>
          </a:p>
        </p:txBody>
      </p:sp>
      <p:sp>
        <p:nvSpPr>
          <p:cNvPr id="230" name="Google Shape;230;p33"/>
          <p:cNvSpPr txBox="1">
            <a:spLocks noGrp="1"/>
          </p:cNvSpPr>
          <p:nvPr>
            <p:ph type="subTitle" idx="2"/>
          </p:nvPr>
        </p:nvSpPr>
        <p:spPr>
          <a:xfrm>
            <a:off x="1894475" y="2294250"/>
            <a:ext cx="2811300" cy="13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ind"/>
              <a:buChar char="❖"/>
            </a:pPr>
            <a:r>
              <a:rPr lang="es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April 13th- August 14th</a:t>
            </a:r>
            <a:endParaRPr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ind"/>
              <a:buChar char="-"/>
            </a:pPr>
            <a:r>
              <a:rPr lang="es" sz="135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Census staff will assist people with responding online at places such as grocery stores and community centers.</a:t>
            </a:r>
            <a:endParaRPr>
              <a:solidFill>
                <a:srgbClr val="000000"/>
              </a:solidFill>
              <a:latin typeface="Hind Light"/>
              <a:ea typeface="Hind Light"/>
              <a:cs typeface="Hind Light"/>
              <a:sym typeface="Hind Light"/>
            </a:endParaRPr>
          </a:p>
        </p:txBody>
      </p:sp>
      <p:sp>
        <p:nvSpPr>
          <p:cNvPr id="231" name="Google Shape;231;p33"/>
          <p:cNvSpPr txBox="1"/>
          <p:nvPr/>
        </p:nvSpPr>
        <p:spPr>
          <a:xfrm>
            <a:off x="4825275" y="1126950"/>
            <a:ext cx="2538300" cy="11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Char char="❖"/>
            </a:pPr>
            <a:r>
              <a:rPr lang="es">
                <a:latin typeface="Hind"/>
                <a:ea typeface="Hind"/>
                <a:cs typeface="Hind"/>
                <a:sym typeface="Hind"/>
              </a:rPr>
              <a:t>August 11th- October 31st</a:t>
            </a:r>
            <a:endParaRPr>
              <a:latin typeface="Hind"/>
              <a:ea typeface="Hind"/>
              <a:cs typeface="Hind"/>
              <a:sym typeface="Hin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Char char="-"/>
            </a:pPr>
            <a:r>
              <a:rPr lang="es">
                <a:latin typeface="Hind"/>
                <a:ea typeface="Hind"/>
                <a:cs typeface="Hind"/>
                <a:sym typeface="Hind"/>
              </a:rPr>
              <a:t>Non-response follow-up begins. Census-takers begin to visit homes through August</a:t>
            </a:r>
            <a:endParaRPr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4"/>
          <p:cNvSpPr txBox="1">
            <a:spLocks noGrp="1"/>
          </p:cNvSpPr>
          <p:nvPr>
            <p:ph type="title"/>
          </p:nvPr>
        </p:nvSpPr>
        <p:spPr>
          <a:xfrm>
            <a:off x="3155775" y="155425"/>
            <a:ext cx="4933200" cy="91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" i="1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Ways to do the census </a:t>
            </a:r>
            <a:endParaRPr i="1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Ways to do the census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37" name="Google Shape;237;p34"/>
          <p:cNvSpPr txBox="1">
            <a:spLocks noGrp="1"/>
          </p:cNvSpPr>
          <p:nvPr>
            <p:ph type="subTitle" idx="1"/>
          </p:nvPr>
        </p:nvSpPr>
        <p:spPr>
          <a:xfrm>
            <a:off x="1892700" y="1169325"/>
            <a:ext cx="5358600" cy="3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Mail- The paper Census form will be available in English and Spanish languages and can be mailed back to the U.S. Census Bureau.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Phone- The Census can be completed by phone in 13 languages including Telecommunication Device for the Deaf.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Online- For the first time, the Census form will be available to complete online in 13 languages </a:t>
            </a:r>
            <a:r>
              <a:rPr lang="es" sz="180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www.2020census.gov</a:t>
            </a:r>
            <a:endParaRPr sz="1800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5"/>
          <p:cNvSpPr/>
          <p:nvPr/>
        </p:nvSpPr>
        <p:spPr>
          <a:xfrm>
            <a:off x="3635075" y="727050"/>
            <a:ext cx="2352600" cy="18447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5"/>
          <p:cNvSpPr/>
          <p:nvPr/>
        </p:nvSpPr>
        <p:spPr>
          <a:xfrm>
            <a:off x="6111750" y="727050"/>
            <a:ext cx="2352600" cy="18447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244" name="Google Shape;244;p35"/>
          <p:cNvSpPr/>
          <p:nvPr/>
        </p:nvSpPr>
        <p:spPr>
          <a:xfrm>
            <a:off x="3635075" y="2701075"/>
            <a:ext cx="2352600" cy="18447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5"/>
          <p:cNvSpPr/>
          <p:nvPr/>
        </p:nvSpPr>
        <p:spPr>
          <a:xfrm>
            <a:off x="6111750" y="2701075"/>
            <a:ext cx="2352600" cy="18447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5"/>
          <p:cNvSpPr txBox="1"/>
          <p:nvPr/>
        </p:nvSpPr>
        <p:spPr>
          <a:xfrm>
            <a:off x="3711275" y="1081350"/>
            <a:ext cx="2166600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IMMIGRATION STATUS </a:t>
            </a:r>
            <a:endParaRPr sz="1200">
              <a:solidFill>
                <a:schemeClr val="l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47" name="Google Shape;247;p35"/>
          <p:cNvSpPr txBox="1"/>
          <p:nvPr/>
        </p:nvSpPr>
        <p:spPr>
          <a:xfrm>
            <a:off x="6285450" y="1046125"/>
            <a:ext cx="1992900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CITIZENSHIP STATUS </a:t>
            </a:r>
            <a:endParaRPr sz="1200">
              <a:solidFill>
                <a:schemeClr val="l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48" name="Google Shape;248;p35"/>
          <p:cNvSpPr txBox="1"/>
          <p:nvPr/>
        </p:nvSpPr>
        <p:spPr>
          <a:xfrm>
            <a:off x="3711275" y="3003300"/>
            <a:ext cx="2103600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NUMBER OF HOUSEHOLD MEMBERS LIVING WITH THEM </a:t>
            </a:r>
            <a:endParaRPr sz="1200">
              <a:solidFill>
                <a:schemeClr val="l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49" name="Google Shape;249;p35"/>
          <p:cNvSpPr txBox="1"/>
          <p:nvPr/>
        </p:nvSpPr>
        <p:spPr>
          <a:xfrm>
            <a:off x="6285450" y="3003300"/>
            <a:ext cx="1992900" cy="14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THINK THAT THEIR PERSONAL  DATA CAN BE REVEALED TO THE GOVERNMENT </a:t>
            </a:r>
            <a:endParaRPr sz="1200">
              <a:solidFill>
                <a:schemeClr val="l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50" name="Google Shape;250;p35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8</a:t>
            </a:fld>
            <a:endParaRPr/>
          </a:p>
        </p:txBody>
      </p:sp>
      <p:sp>
        <p:nvSpPr>
          <p:cNvPr id="251" name="Google Shape;251;p35"/>
          <p:cNvSpPr txBox="1">
            <a:spLocks noGrp="1"/>
          </p:cNvSpPr>
          <p:nvPr>
            <p:ph type="title"/>
          </p:nvPr>
        </p:nvSpPr>
        <p:spPr>
          <a:xfrm>
            <a:off x="783525" y="1738050"/>
            <a:ext cx="2545800" cy="166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/>
              <a:t>Reasons why people don’t fill out the Census </a:t>
            </a:r>
            <a:endParaRPr sz="1000" b="0">
              <a:solidFill>
                <a:schemeClr val="lt2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6"/>
          <p:cNvSpPr txBox="1">
            <a:spLocks noGrp="1"/>
          </p:cNvSpPr>
          <p:nvPr>
            <p:ph type="title"/>
          </p:nvPr>
        </p:nvSpPr>
        <p:spPr>
          <a:xfrm>
            <a:off x="783525" y="1738050"/>
            <a:ext cx="2545800" cy="166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7" name="Google Shape;25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13" y="206583"/>
            <a:ext cx="9074974" cy="4730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inimal Charm">
  <a:themeElements>
    <a:clrScheme name="Simple Light">
      <a:dk1>
        <a:srgbClr val="434343"/>
      </a:dk1>
      <a:lt1>
        <a:srgbClr val="FFFFFF"/>
      </a:lt1>
      <a:dk2>
        <a:srgbClr val="666666"/>
      </a:dk2>
      <a:lt2>
        <a:srgbClr val="999999"/>
      </a:lt2>
      <a:accent1>
        <a:srgbClr val="7FABFF"/>
      </a:accent1>
      <a:accent2>
        <a:srgbClr val="BAD1FD"/>
      </a:accent2>
      <a:accent3>
        <a:srgbClr val="114AB6"/>
      </a:accent3>
      <a:accent4>
        <a:srgbClr val="22478D"/>
      </a:accent4>
      <a:accent5>
        <a:srgbClr val="135CE7"/>
      </a:accent5>
      <a:accent6>
        <a:srgbClr val="B7C8E9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2F2DD22611E9478146C764DAA7C68F" ma:contentTypeVersion="4" ma:contentTypeDescription="Create a new document." ma:contentTypeScope="" ma:versionID="804f60040be040ab56fb6b52d15fc460">
  <xsd:schema xmlns:xsd="http://www.w3.org/2001/XMLSchema" xmlns:xs="http://www.w3.org/2001/XMLSchema" xmlns:p="http://schemas.microsoft.com/office/2006/metadata/properties" xmlns:ns2="0ceafc29-5815-44bb-8734-b9d7da2cb19a" targetNamespace="http://schemas.microsoft.com/office/2006/metadata/properties" ma:root="true" ma:fieldsID="8f321529d30182c3bb79fea16b18a917" ns2:_="">
    <xsd:import namespace="0ceafc29-5815-44bb-8734-b9d7da2cb1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afc29-5815-44bb-8734-b9d7da2cb1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C885C3-8FBA-47BB-AF0B-36B3D473EC29}"/>
</file>

<file path=customXml/itemProps2.xml><?xml version="1.0" encoding="utf-8"?>
<ds:datastoreItem xmlns:ds="http://schemas.openxmlformats.org/officeDocument/2006/customXml" ds:itemID="{34C6A6F0-C10C-480F-95FA-C54C18CCCDCA}"/>
</file>

<file path=customXml/itemProps3.xml><?xml version="1.0" encoding="utf-8"?>
<ds:datastoreItem xmlns:ds="http://schemas.openxmlformats.org/officeDocument/2006/customXml" ds:itemID="{0E154824-3299-4515-BADD-A964BC03180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615</Words>
  <Application>Microsoft Office PowerPoint</Application>
  <PresentationFormat>On-screen Show (16:9)</PresentationFormat>
  <Paragraphs>70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Bodoni</vt:lpstr>
      <vt:lpstr>Arvo</vt:lpstr>
      <vt:lpstr>Trebuchet MS</vt:lpstr>
      <vt:lpstr>Arial</vt:lpstr>
      <vt:lpstr>Hind</vt:lpstr>
      <vt:lpstr>Verdana</vt:lpstr>
      <vt:lpstr>Ubuntu Light</vt:lpstr>
      <vt:lpstr>Ubuntu</vt:lpstr>
      <vt:lpstr>Hind Light</vt:lpstr>
      <vt:lpstr>Minimal Charm</vt:lpstr>
      <vt:lpstr>CENSUS 2020</vt:lpstr>
      <vt:lpstr>What is the Census?</vt:lpstr>
      <vt:lpstr>What is the Census used for? </vt:lpstr>
      <vt:lpstr>Only 9 Simple Questions </vt:lpstr>
      <vt:lpstr>Timeline    </vt:lpstr>
      <vt:lpstr>PowerPoint Presentation</vt:lpstr>
      <vt:lpstr>Ways to do the census  Ways to do the census  </vt:lpstr>
      <vt:lpstr>Reasons why people don’t fill out the Census </vt:lpstr>
      <vt:lpstr>PowerPoint Presentation</vt:lpstr>
      <vt:lpstr>PowerPoint Presentation</vt:lpstr>
      <vt:lpstr> Census 2020 Pledge Form</vt:lpstr>
      <vt:lpstr>Census Memes &amp; Tiktok</vt:lpstr>
      <vt:lpstr>Census Memes &amp; Tiktoks</vt:lpstr>
      <vt:lpstr>Census Meme &amp; Tiktok</vt:lpstr>
      <vt:lpstr>Action Steps: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CENSUS 2020</dc:title>
  <dc:creator>Lopez-Daly, Yadira</dc:creator>
  <cp:lastModifiedBy>Yadira Lopez-Daly</cp:lastModifiedBy>
  <cp:revision>1</cp:revision>
  <dcterms:modified xsi:type="dcterms:W3CDTF">2020-04-21T22:30:36Z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0x010100F52F2DD22611E9478146C764DAA7C68F</vt:lpwstr>
  </property>
</Properties>
</file>